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sldIdLst>
    <p:sldId id="264" r:id="rId2"/>
    <p:sldId id="313" r:id="rId3"/>
    <p:sldId id="338" r:id="rId4"/>
    <p:sldId id="339" r:id="rId5"/>
    <p:sldId id="360" r:id="rId6"/>
    <p:sldId id="361" r:id="rId7"/>
    <p:sldId id="362" r:id="rId8"/>
    <p:sldId id="342" r:id="rId9"/>
    <p:sldId id="347" r:id="rId10"/>
    <p:sldId id="322" r:id="rId11"/>
    <p:sldId id="323" r:id="rId12"/>
    <p:sldId id="325" r:id="rId13"/>
    <p:sldId id="326" r:id="rId14"/>
    <p:sldId id="335" r:id="rId15"/>
    <p:sldId id="306" r:id="rId16"/>
    <p:sldId id="310" r:id="rId17"/>
    <p:sldId id="312" r:id="rId18"/>
    <p:sldId id="282" r:id="rId19"/>
    <p:sldId id="349" r:id="rId20"/>
    <p:sldId id="350" r:id="rId21"/>
    <p:sldId id="348" r:id="rId22"/>
    <p:sldId id="291" r:id="rId23"/>
    <p:sldId id="292" r:id="rId24"/>
    <p:sldId id="340" r:id="rId25"/>
    <p:sldId id="331" r:id="rId26"/>
    <p:sldId id="351" r:id="rId27"/>
    <p:sldId id="336" r:id="rId28"/>
    <p:sldId id="337" r:id="rId29"/>
    <p:sldId id="259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>
        <p:scale>
          <a:sx n="92" d="100"/>
          <a:sy n="92" d="100"/>
        </p:scale>
        <p:origin x="-2184" y="-9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1C0CE-6229-4641-9651-32552702D416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78034-5B72-4882-A703-0DC4626EFB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820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5EE0C-71F2-46A0-BE2B-C12E7C54924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970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71550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«Учитель года- 2022» 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27536"/>
            <a:ext cx="5028538" cy="28434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15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0" y="1851670"/>
            <a:ext cx="7429500" cy="28957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– оценка  общепрофессиональной и инфокоммуникационной компетентностей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857250" y="1113588"/>
            <a:ext cx="7429500" cy="1868656"/>
            <a:chOff x="-1580491" y="2145595"/>
            <a:chExt cx="15773701" cy="3967374"/>
          </a:xfrm>
        </p:grpSpPr>
        <p:sp>
          <p:nvSpPr>
            <p:cNvPr id="18" name="Shape 7"/>
            <p:cNvSpPr/>
            <p:nvPr/>
          </p:nvSpPr>
          <p:spPr>
            <a:xfrm>
              <a:off x="1269999" y="5673606"/>
              <a:ext cx="10464803" cy="4393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b">
              <a:noAutofit/>
            </a:bodyPr>
            <a:lstStyle>
              <a:lvl1pPr>
                <a:lnSpc>
                  <a:spcPct val="100000"/>
                </a:lnSpc>
                <a:defRPr sz="2500">
                  <a:solidFill>
                    <a:srgbClr val="3483C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grpSp>
          <p:nvGrpSpPr>
            <p:cNvPr id="3" name="Group 19"/>
            <p:cNvGrpSpPr/>
            <p:nvPr/>
          </p:nvGrpSpPr>
          <p:grpSpPr>
            <a:xfrm>
              <a:off x="-1580491" y="2145595"/>
              <a:ext cx="15773701" cy="2540003"/>
              <a:chOff x="-1580491" y="320433"/>
              <a:chExt cx="15773701" cy="2540001"/>
            </a:xfrm>
          </p:grpSpPr>
          <p:grpSp>
            <p:nvGrpSpPr>
              <p:cNvPr id="4" name="Group 14"/>
              <p:cNvGrpSpPr/>
              <p:nvPr/>
            </p:nvGrpSpPr>
            <p:grpSpPr>
              <a:xfrm>
                <a:off x="-1580491" y="320433"/>
                <a:ext cx="15773701" cy="2540001"/>
                <a:chOff x="-1580491" y="0"/>
                <a:chExt cx="15773701" cy="2540000"/>
              </a:xfrm>
            </p:grpSpPr>
            <p:sp>
              <p:nvSpPr>
                <p:cNvPr id="13" name="Shape 12"/>
                <p:cNvSpPr/>
                <p:nvPr/>
              </p:nvSpPr>
              <p:spPr>
                <a:xfrm>
                  <a:off x="6502400" y="0"/>
                  <a:ext cx="7690810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  <p:sp>
              <p:nvSpPr>
                <p:cNvPr id="14" name="Shape 13"/>
                <p:cNvSpPr/>
                <p:nvPr/>
              </p:nvSpPr>
              <p:spPr>
                <a:xfrm>
                  <a:off x="-1580491" y="0"/>
                  <a:ext cx="8082891" cy="2540000"/>
                </a:xfrm>
                <a:prstGeom prst="rect">
                  <a:avLst/>
                </a:prstGeom>
                <a:solidFill>
                  <a:srgbClr val="2D4E7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/>
                  <a:endParaRPr sz="1350"/>
                </a:p>
              </p:txBody>
            </p:sp>
          </p:grpSp>
          <p:grpSp>
            <p:nvGrpSpPr>
              <p:cNvPr id="5" name="Group 18"/>
              <p:cNvGrpSpPr/>
              <p:nvPr/>
            </p:nvGrpSpPr>
            <p:grpSpPr>
              <a:xfrm>
                <a:off x="1206045" y="1016543"/>
                <a:ext cx="10528755" cy="1147781"/>
                <a:chOff x="0" y="0"/>
                <a:chExt cx="10528754" cy="1147780"/>
              </a:xfrm>
            </p:grpSpPr>
            <p:sp>
              <p:nvSpPr>
                <p:cNvPr id="11" name="Shape 16"/>
                <p:cNvSpPr/>
                <p:nvPr/>
              </p:nvSpPr>
              <p:spPr>
                <a:xfrm>
                  <a:off x="0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l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  <p:sp>
              <p:nvSpPr>
                <p:cNvPr id="12" name="Shape 17"/>
                <p:cNvSpPr/>
                <p:nvPr/>
              </p:nvSpPr>
              <p:spPr>
                <a:xfrm>
                  <a:off x="7347972" y="0"/>
                  <a:ext cx="3180783" cy="114778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ctr">
                  <a:noAutofit/>
                </a:bodyPr>
                <a:lstStyle>
                  <a:lvl1pPr algn="r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 lvl="0">
                    <a:defRPr sz="1800">
                      <a:solidFill>
                        <a:srgbClr val="000000"/>
                      </a:solidFill>
                    </a:defRPr>
                  </a:pPr>
                  <a:endParaRPr sz="1875" dirty="0"/>
                </a:p>
              </p:txBody>
            </p:sp>
          </p:grpSp>
        </p:grpSp>
      </p:grpSp>
      <p:sp>
        <p:nvSpPr>
          <p:cNvPr id="20" name="Прямоугольник 19"/>
          <p:cNvSpPr/>
          <p:nvPr/>
        </p:nvSpPr>
        <p:spPr>
          <a:xfrm>
            <a:off x="5220072" y="1329612"/>
            <a:ext cx="306668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7250" y="1221603"/>
            <a:ext cx="3720582" cy="8771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Цифровой образовательный ресурс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TextBox 23"/>
          <p:cNvSpPr txBox="1"/>
          <p:nvPr/>
        </p:nvSpPr>
        <p:spPr>
          <a:xfrm>
            <a:off x="845586" y="2181634"/>
            <a:ext cx="43204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35689B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58054" y="2193711"/>
            <a:ext cx="322869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b="1" dirty="0">
              <a:solidFill>
                <a:srgbClr val="025378"/>
              </a:solidFill>
              <a:latin typeface="PT Sans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45586" y="2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7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« Я-УЧИТЕЛЬ »</a:t>
            </a:r>
          </a:p>
        </p:txBody>
      </p:sp>
      <p:sp>
        <p:nvSpPr>
          <p:cNvPr id="26" name="Овал 25"/>
          <p:cNvSpPr/>
          <p:nvPr/>
        </p:nvSpPr>
        <p:spPr>
          <a:xfrm>
            <a:off x="4716016" y="987574"/>
            <a:ext cx="1458162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9" name="Picture 3" descr="C:\Users\mokrushina\Downloads\guarante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03598"/>
            <a:ext cx="86409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7195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0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испытания </a:t>
            </a:r>
            <a:endParaRPr lang="ru-RU" sz="2000" b="1" dirty="0" smtClean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dirty="0" smtClean="0"/>
              <a:t>«Цифровой образовательный ресурс» </a:t>
            </a: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6522658"/>
              </p:ext>
            </p:extLst>
          </p:nvPr>
        </p:nvGraphicFramePr>
        <p:xfrm>
          <a:off x="251520" y="821457"/>
          <a:ext cx="8640960" cy="3843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itchFamily="34" charset="0"/>
                          <a:cs typeface="Times New Roman" panose="02020603050405020304" pitchFamily="18" charset="0"/>
                        </a:rPr>
                        <a:t>Разработка и представление цифрового образовательного ресурса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умение проектировать и представить опыт, актуальность проблемы педагогического опыта, взаимосвязь с инновациями в современном педагогическом процессе, научная обоснованность опыта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781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персонального сайта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учителя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ИКТ-компетенции, методические компетенции, психолого-педагогические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компетенции, коммуникативные компетенции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979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созданного цифрового образовательного ресурса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анализа собственной деятельности по итогам создания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цифрового образовательного ресурса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68919" y="1839257"/>
            <a:ext cx="7429499" cy="289578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оценка профессиональной деятельности по обучению и воспитанию в соответствии</a:t>
            </a:r>
          </a:p>
          <a:p>
            <a:pPr lvl="0" algn="ctr"/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с ФГОС</a:t>
            </a: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99592" y="771550"/>
            <a:ext cx="6552728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944683" y="1304462"/>
            <a:ext cx="339583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cs typeface="Arial" pitchFamily="34" charset="0"/>
              </a:rPr>
              <a:t>» 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5590" y="915566"/>
            <a:ext cx="3402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</a:t>
            </a:r>
            <a:r>
              <a:rPr lang="ru-RU" sz="2000" b="1" dirty="0" smtClean="0">
                <a:latin typeface="PT Sans" panose="020B0503020203020204" pitchFamily="34" charset="-52"/>
                <a:cs typeface="Arial" pitchFamily="34" charset="0"/>
              </a:rPr>
              <a:t>УРОК»</a:t>
            </a:r>
            <a:endParaRPr lang="ru-RU" sz="20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55576" y="0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225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</a:t>
            </a:r>
            <a:r>
              <a:rPr lang="ru-RU" sz="150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ТУР –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«УЧИТЕЛЬ – ПРОФЕССИОНАЛ»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3" name="Группа 21"/>
          <p:cNvGrpSpPr/>
          <p:nvPr/>
        </p:nvGrpSpPr>
        <p:grpSpPr>
          <a:xfrm>
            <a:off x="5652120" y="627534"/>
            <a:ext cx="1656184" cy="1458162"/>
            <a:chOff x="4016896" y="1412776"/>
            <a:chExt cx="1944216" cy="1944216"/>
          </a:xfrm>
        </p:grpSpPr>
        <p:sp>
          <p:nvSpPr>
            <p:cNvPr id="19" name="Овал 18"/>
            <p:cNvSpPr/>
            <p:nvPr/>
          </p:nvSpPr>
          <p:spPr>
            <a:xfrm>
              <a:off x="4016896" y="1412776"/>
              <a:ext cx="1944216" cy="1944216"/>
            </a:xfrm>
            <a:prstGeom prst="ellipse">
              <a:avLst/>
            </a:prstGeom>
            <a:solidFill>
              <a:srgbClr val="6893C6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350" b="1" dirty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2050" name="Picture 2" descr="C:\Users\mokrushina\Downloads\mortarboard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20952" y="1849272"/>
              <a:ext cx="864096" cy="86409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56537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89" y="-36640"/>
            <a:ext cx="913102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1" algn="ctr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Конкурсное задание заочного тура-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видеоурок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 самоанализ урока)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 smtClean="0"/>
              <a:t> (</a:t>
            </a:r>
            <a:r>
              <a:rPr lang="ru-RU" dirty="0" smtClean="0"/>
              <a:t>Тема урока в соответствии с календарно-тематическим планированием ОО)</a:t>
            </a:r>
            <a:br>
              <a:rPr lang="ru-RU" dirty="0" smtClean="0"/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9662"/>
            <a:ext cx="5050904" cy="31683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 урок (30 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 самоанализ урока (до 10</a:t>
            </a:r>
            <a:r>
              <a:rPr lang="ru-RU" dirty="0"/>
              <a:t> </a:t>
            </a:r>
            <a:r>
              <a:rPr lang="ru-RU" dirty="0" smtClean="0"/>
              <a:t>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представление </a:t>
            </a:r>
            <a:r>
              <a:rPr lang="ru-RU" i="1" dirty="0" smtClean="0"/>
              <a:t>проекта урока</a:t>
            </a:r>
            <a:r>
              <a:rPr lang="ru-RU" dirty="0" smtClean="0"/>
              <a:t> прилагается письменно</a:t>
            </a:r>
          </a:p>
          <a:p>
            <a:pPr algn="ctr">
              <a:buNone/>
            </a:pPr>
            <a:r>
              <a:rPr lang="ru-RU" b="1" dirty="0" smtClean="0"/>
              <a:t>29.11.2021</a:t>
            </a:r>
            <a:r>
              <a:rPr lang="ru-RU" dirty="0" smtClean="0"/>
              <a:t>  </a:t>
            </a:r>
            <a:r>
              <a:rPr lang="ru-RU" dirty="0" smtClean="0"/>
              <a:t>в УМС ИМО, </a:t>
            </a:r>
          </a:p>
          <a:p>
            <a:pPr algn="ctr">
              <a:buNone/>
            </a:pPr>
            <a:r>
              <a:rPr lang="ru-RU" dirty="0" err="1" smtClean="0"/>
              <a:t>каб</a:t>
            </a:r>
            <a:r>
              <a:rPr lang="ru-RU" dirty="0" smtClean="0"/>
              <a:t>. 107 Б ул. Бр.Касимовых,6</a:t>
            </a:r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03598"/>
            <a:ext cx="3561854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2347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испытания «Урок»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9970654"/>
              </p:ext>
            </p:extLst>
          </p:nvPr>
        </p:nvGraphicFramePr>
        <p:xfrm>
          <a:off x="251520" y="627534"/>
          <a:ext cx="8640960" cy="4421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0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356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представление проекта урока 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умения проектировать урок и представлять проект урока по предмету (знания и умения в области педагогического проектирования образовательного процесса, глубина и новизна раскрытия темы)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Проведение урока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проявление предметной, методической, психолого-педагогической, коммуникативной компетенций конкурсанта при проведении урока по предмету умение организовать работу учащихся с разными видами источников знаний; технологичность учебного занятия; наличие разнообразных форм и видов деятельности; культура речи учителя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132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Рефлексивный анализ 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проявление предметной, методической, психолого-педагогической, коммуникативной компетенций конкурсанта при рефлексии собственной деятельности по итогам проведенного урока по предмету</a:t>
                      </a:r>
                      <a:endParaRPr lang="ru-RU" sz="1400" b="1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5" y="2247714"/>
            <a:ext cx="7429499" cy="248427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–</a:t>
            </a:r>
            <a:r>
              <a:rPr lang="ru-RU" sz="2400" dirty="0" smtClean="0">
                <a:solidFill>
                  <a:schemeClr val="tx1"/>
                </a:solidFill>
              </a:rPr>
              <a:t>демонстрация лауреатами районного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этапа конкурса профессионально-личностных компетенций в области воспитания и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социализации обучающихся.</a:t>
            </a:r>
          </a:p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lvl="0" algn="ctr"/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endParaRPr lang="ru-RU" sz="2400" b="1" dirty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57250" y="1113588"/>
            <a:ext cx="7441164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852133" y="1346656"/>
            <a:ext cx="33958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latin typeface="PT Sans" panose="020B0503020203020204" pitchFamily="34" charset="-52"/>
                <a:cs typeface="Arial" pitchFamily="34" charset="0"/>
              </a:rPr>
              <a:t>«КЛАССНЫЙ ЧАС» </a:t>
            </a:r>
            <a:endParaRPr lang="ru-RU" sz="15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96039" y="1346656"/>
            <a:ext cx="340237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latin typeface="PT Sans" panose="020B0503020203020204" pitchFamily="34" charset="-52"/>
                <a:cs typeface="Arial" pitchFamily="34" charset="0"/>
              </a:rPr>
              <a:t>»</a:t>
            </a:r>
            <a:endParaRPr lang="ru-RU" sz="15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225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за</a:t>
            </a:r>
            <a:r>
              <a:rPr lang="ru-RU" sz="1500" b="1" dirty="0" err="1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-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«КЛАССНЫЙ ЧАС»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/>
          <p:cNvSpPr/>
          <p:nvPr/>
        </p:nvSpPr>
        <p:spPr>
          <a:xfrm>
            <a:off x="857254" y="2139705"/>
            <a:ext cx="37147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panose="020B0503020203020204" pitchFamily="34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364088" y="1059582"/>
            <a:ext cx="1368152" cy="1067913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2" descr="C:\Users\mokrushina\Downloads\white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203598"/>
            <a:ext cx="810090" cy="810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1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67679" y="-196391"/>
            <a:ext cx="7008649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1" algn="ctr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Конкурсное задание заочного тура-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КЛАССНЫЙ ЧАС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8186"/>
            <a:ext cx="7416824" cy="365531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классный час (20 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самоанализ классного час (3-5 минут)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представление  проекта классного часа прилагается письменно</a:t>
            </a:r>
          </a:p>
          <a:p>
            <a:pPr>
              <a:buNone/>
            </a:pPr>
            <a:r>
              <a:rPr lang="ru-RU" b="1" dirty="0" smtClean="0"/>
              <a:t>   </a:t>
            </a:r>
          </a:p>
          <a:p>
            <a:pPr>
              <a:buNone/>
            </a:pPr>
            <a:r>
              <a:rPr lang="ru-RU" b="1" dirty="0" smtClean="0"/>
              <a:t>   10.12.2021</a:t>
            </a:r>
            <a:r>
              <a:rPr lang="ru-RU" dirty="0" smtClean="0"/>
              <a:t>  в УМС ИМО</a:t>
            </a:r>
          </a:p>
          <a:p>
            <a:pPr>
              <a:buNone/>
            </a:pPr>
            <a:r>
              <a:rPr lang="ru-RU" sz="2000" dirty="0" smtClean="0"/>
              <a:t>  </a:t>
            </a:r>
            <a:r>
              <a:rPr lang="ru-RU" sz="2000" dirty="0" err="1" smtClean="0"/>
              <a:t>каб</a:t>
            </a:r>
            <a:r>
              <a:rPr lang="ru-RU" sz="2000" dirty="0" smtClean="0"/>
              <a:t>. 107 Б ул. Бр.Касимовых,6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31790"/>
            <a:ext cx="3312368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907708" y="-109479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67494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Критерии оценивания конкурсного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испытания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«Классный час»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81276759"/>
              </p:ext>
            </p:extLst>
          </p:nvPr>
        </p:nvGraphicFramePr>
        <p:xfrm>
          <a:off x="0" y="1203598"/>
          <a:ext cx="8892480" cy="3989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11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967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0582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1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 и представление проекта классного часа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знания и умения в области педагогического проектирования образовательного процесса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215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</a:rPr>
                        <a:t>2</a:t>
                      </a:r>
                      <a:endParaRPr lang="ru-RU" sz="1600" dirty="0">
                        <a:solidFill>
                          <a:srgbClr val="17375E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классного часа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глубина,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уровень раскрытия и воспитательная ценность; методическая и </a:t>
                      </a:r>
                      <a:r>
                        <a:rPr kumimoji="0" lang="ru-RU" sz="1800" b="1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психолопедагогическая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грамотность; творческий и адекватный подход к решению воспитательных задач; коммуникативная и речевая культура, личностная ориентированность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5732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17375E"/>
                          </a:solidFill>
                          <a:latin typeface="PT Sans" charset="-52"/>
                        </a:rPr>
                        <a:t>3</a:t>
                      </a:r>
                      <a:endParaRPr lang="ru-RU" sz="1600" dirty="0">
                        <a:solidFill>
                          <a:srgbClr val="17375E"/>
                        </a:solidFill>
                        <a:latin typeface="PT Sans" charset="-5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Рефлексивный анализ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проявление предметной, методической, психолого-педагогической, коммуникативной компетенций конкурсанта при рефлексии собственной деятельности по итогам проведенного классного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часа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91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5" y="2247714"/>
            <a:ext cx="7429499" cy="248427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демонстрация конкурсантом методической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компетентности и собственного опыта в вопросах обучения и воспитания.</a:t>
            </a:r>
          </a:p>
          <a:p>
            <a:pPr lvl="0" algn="ctr"/>
            <a:endParaRPr lang="ru-RU" sz="2400" b="1" dirty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57250" y="1113588"/>
            <a:ext cx="7441164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5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619672" y="1131590"/>
            <a:ext cx="33843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PT Sans" panose="020B0503020203020204" pitchFamily="34" charset="-52"/>
                <a:cs typeface="Arial" pitchFamily="34" charset="0"/>
              </a:rPr>
              <a:t>«МЕТОДИЧЕСКАЯ МАСТЕРСКАЯ » </a:t>
            </a:r>
            <a:endParaRPr lang="ru-RU" sz="2000" b="1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en-US" sz="225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- «УЧИТЕЛЬ – МАСТЕР»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/>
          <p:cNvSpPr/>
          <p:nvPr/>
        </p:nvSpPr>
        <p:spPr>
          <a:xfrm>
            <a:off x="857254" y="2139705"/>
            <a:ext cx="37147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panose="020B0503020203020204" pitchFamily="34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220076" y="1059582"/>
            <a:ext cx="1440159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2" descr="C:\Users\mokrushina\Downloads\white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9622"/>
            <a:ext cx="1080120" cy="810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1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40966" y="242563"/>
            <a:ext cx="8784976" cy="476690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конкурсного испытания </a:t>
            </a:r>
            <a:endParaRPr lang="ru-RU" sz="2000" b="1" dirty="0" smtClean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«МЕТОДИЧЕСКАЯ МАСТЕРСКАЯ»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2723" y="1824090"/>
            <a:ext cx="3888432" cy="173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- </a:t>
            </a:r>
            <a:r>
              <a:rPr lang="ru-RU" dirty="0" smtClean="0"/>
              <a:t>выступление конкурсанта - до 15</a:t>
            </a:r>
            <a:br>
              <a:rPr lang="ru-RU" dirty="0" smtClean="0"/>
            </a:br>
            <a:r>
              <a:rPr lang="ru-RU" dirty="0" smtClean="0"/>
              <a:t>минут; </a:t>
            </a:r>
          </a:p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ответы на вопросы членов жюри (экспертов) - 10 минут.</a:t>
            </a:r>
          </a:p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56" y="1113725"/>
            <a:ext cx="4005064" cy="30037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93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«Учитель года -2022» 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Педагогический дебют  (стаж  до  3-х лет)</a:t>
            </a:r>
          </a:p>
          <a:p>
            <a:pPr lvl="0"/>
            <a:r>
              <a:rPr lang="ru-RU" dirty="0" smtClean="0"/>
              <a:t>Учитель-предметник   (стаж выше 5 лет)</a:t>
            </a:r>
          </a:p>
          <a:p>
            <a:pPr lvl="0"/>
            <a:r>
              <a:rPr lang="ru-RU" dirty="0" smtClean="0"/>
              <a:t>Учитель татарского языка и литературы  (стаж выше 5 лет)</a:t>
            </a:r>
          </a:p>
          <a:p>
            <a:pPr lvl="0"/>
            <a:r>
              <a:rPr lang="ru-RU" dirty="0" smtClean="0"/>
              <a:t>Воспитатель дошкольной образовательной  организации</a:t>
            </a:r>
          </a:p>
          <a:p>
            <a:pPr lvl="0"/>
            <a:r>
              <a:rPr lang="ru-RU" dirty="0" smtClean="0"/>
              <a:t>Заместитель директора по воспитательной работе</a:t>
            </a:r>
          </a:p>
          <a:p>
            <a:pPr lvl="0"/>
            <a:r>
              <a:rPr lang="ru-RU" dirty="0" smtClean="0"/>
              <a:t>Педагог дополнительного образования</a:t>
            </a:r>
          </a:p>
          <a:p>
            <a:pPr lvl="0"/>
            <a:r>
              <a:rPr lang="ru-RU" dirty="0" smtClean="0"/>
              <a:t>Педагог-психолог</a:t>
            </a:r>
          </a:p>
          <a:p>
            <a:pPr lvl="0"/>
            <a:r>
              <a:rPr lang="ru-RU" dirty="0" smtClean="0"/>
              <a:t>Классный руководитель </a:t>
            </a:r>
          </a:p>
          <a:p>
            <a:pPr lvl="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55526"/>
            <a:ext cx="7467600" cy="429993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Формат конкурсного испытания:	</a:t>
            </a:r>
            <a:r>
              <a:rPr lang="ru-RU" b="1" dirty="0" smtClean="0"/>
              <a:t>представление конкурсантом</a:t>
            </a:r>
            <a:r>
              <a:rPr lang="ru-RU" dirty="0" smtClean="0"/>
              <a:t> эффективных методических практик организации процесса обучения и воспитания</a:t>
            </a:r>
            <a:br>
              <a:rPr lang="ru-RU" dirty="0" smtClean="0"/>
            </a:br>
            <a:r>
              <a:rPr lang="ru-RU" dirty="0" smtClean="0"/>
              <a:t>обучающихся. </a:t>
            </a:r>
            <a:endParaRPr lang="ru-RU" dirty="0" smtClean="0"/>
          </a:p>
          <a:p>
            <a:r>
              <a:rPr lang="ru-RU" dirty="0" smtClean="0"/>
              <a:t>Выступление </a:t>
            </a:r>
            <a:r>
              <a:rPr lang="ru-RU" dirty="0" smtClean="0"/>
              <a:t>конкурсанта</a:t>
            </a:r>
            <a:br>
              <a:rPr lang="ru-RU" dirty="0" smtClean="0"/>
            </a:br>
            <a:r>
              <a:rPr lang="ru-RU" dirty="0" smtClean="0"/>
              <a:t>может сопровождаться презентацией, содержащей не более 12 слайдов. </a:t>
            </a:r>
            <a:endParaRPr lang="ru-RU" dirty="0" smtClean="0"/>
          </a:p>
          <a:p>
            <a:r>
              <a:rPr lang="ru-RU" dirty="0" smtClean="0"/>
              <a:t>Для представления </a:t>
            </a:r>
            <a:r>
              <a:rPr lang="ru-RU" dirty="0" smtClean="0"/>
              <a:t>методических материалов конкурсантом может быть использован</a:t>
            </a:r>
            <a:br>
              <a:rPr lang="ru-RU" dirty="0" smtClean="0"/>
            </a:br>
            <a:r>
              <a:rPr lang="ru-RU" dirty="0" smtClean="0"/>
              <a:t>собственный интернет - ресурс (личный сайт, </a:t>
            </a:r>
            <a:r>
              <a:rPr lang="ru-RU" dirty="0" err="1" smtClean="0"/>
              <a:t>блог</a:t>
            </a:r>
            <a:r>
              <a:rPr lang="ru-RU" dirty="0" smtClean="0"/>
              <a:t>, в том числе и на странице</a:t>
            </a:r>
            <a:br>
              <a:rPr lang="ru-RU" dirty="0" smtClean="0"/>
            </a:br>
            <a:r>
              <a:rPr lang="ru-RU" dirty="0" smtClean="0"/>
              <a:t>социальной сети, страница на сайте образовательной организации).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857255" y="2247714"/>
            <a:ext cx="7429499" cy="2484276"/>
          </a:xfrm>
          <a:prstGeom prst="rect">
            <a:avLst/>
          </a:prstGeom>
          <a:solidFill>
            <a:schemeClr val="tx2">
              <a:lumMod val="60000"/>
              <a:lumOff val="4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400" b="1" dirty="0" smtClean="0">
              <a:solidFill>
                <a:srgbClr val="17375E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Цель</a:t>
            </a:r>
            <a:r>
              <a:rPr lang="ru-RU" sz="2400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оценка деятельности по повышению общего уровня профессиональной компетентности участников конкурса и организации профессионального взаимодействия</a:t>
            </a:r>
          </a:p>
        </p:txBody>
      </p:sp>
      <p:sp>
        <p:nvSpPr>
          <p:cNvPr id="18" name="Shape 7"/>
          <p:cNvSpPr/>
          <p:nvPr/>
        </p:nvSpPr>
        <p:spPr>
          <a:xfrm>
            <a:off x="2199847" y="2775302"/>
            <a:ext cx="4928980" cy="206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b">
            <a:noAutofit/>
          </a:bodyPr>
          <a:lstStyle>
            <a:lvl1pPr>
              <a:lnSpc>
                <a:spcPct val="100000"/>
              </a:lnSpc>
              <a:defRPr sz="2500">
                <a:solidFill>
                  <a:srgbClr val="3483C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sz="1875" dirty="0"/>
          </a:p>
        </p:txBody>
      </p:sp>
      <p:sp>
        <p:nvSpPr>
          <p:cNvPr id="14" name="Shape 13"/>
          <p:cNvSpPr/>
          <p:nvPr/>
        </p:nvSpPr>
        <p:spPr>
          <a:xfrm>
            <a:off x="857250" y="1113588"/>
            <a:ext cx="7441164" cy="119635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t">
            <a:noAutofit/>
          </a:bodyPr>
          <a:lstStyle/>
          <a:p>
            <a:pPr lvl="0"/>
            <a:endParaRPr sz="1350"/>
          </a:p>
        </p:txBody>
      </p:sp>
      <p:grpSp>
        <p:nvGrpSpPr>
          <p:cNvPr id="2" name="Group 18"/>
          <p:cNvGrpSpPr/>
          <p:nvPr/>
        </p:nvGrpSpPr>
        <p:grpSpPr>
          <a:xfrm>
            <a:off x="2169728" y="1441460"/>
            <a:ext cx="4959101" cy="540612"/>
            <a:chOff x="0" y="0"/>
            <a:chExt cx="10528754" cy="1147780"/>
          </a:xfrm>
        </p:grpSpPr>
        <p:sp>
          <p:nvSpPr>
            <p:cNvPr id="11" name="Shape 16"/>
            <p:cNvSpPr/>
            <p:nvPr/>
          </p:nvSpPr>
          <p:spPr>
            <a:xfrm>
              <a:off x="0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l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  <p:sp>
          <p:nvSpPr>
            <p:cNvPr id="12" name="Shape 17"/>
            <p:cNvSpPr/>
            <p:nvPr/>
          </p:nvSpPr>
          <p:spPr>
            <a:xfrm>
              <a:off x="7347972" y="0"/>
              <a:ext cx="3180783" cy="11477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algn="r">
                <a:lnSpc>
                  <a:spcPct val="100000"/>
                </a:lnSpc>
                <a:defRPr sz="25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endParaRPr sz="1875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619672" y="1347614"/>
            <a:ext cx="3384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Конкурсное испытание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PT Sans" panose="020B0503020203020204" pitchFamily="34" charset="-52"/>
                <a:cs typeface="Arial" pitchFamily="34" charset="0"/>
              </a:rPr>
              <a:t>«МАСТЕР КЛАСС» </a:t>
            </a:r>
          </a:p>
        </p:txBody>
      </p:sp>
      <p:sp>
        <p:nvSpPr>
          <p:cNvPr id="31" name="Название 1"/>
          <p:cNvSpPr txBox="1">
            <a:spLocks/>
          </p:cNvSpPr>
          <p:nvPr/>
        </p:nvSpPr>
        <p:spPr>
          <a:xfrm>
            <a:off x="1655677" y="438515"/>
            <a:ext cx="1740251" cy="297033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/>
          <a:p>
            <a:pPr>
              <a:defRPr/>
            </a:pPr>
            <a:r>
              <a:rPr lang="ru-RU" sz="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оператор Всероссийского конкурса "Учитель года России" 2018 года</a:t>
            </a:r>
          </a:p>
        </p:txBody>
      </p:sp>
      <p:sp>
        <p:nvSpPr>
          <p:cNvPr id="32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41" name="Название 1"/>
          <p:cNvSpPr txBox="1">
            <a:spLocks/>
          </p:cNvSpPr>
          <p:nvPr/>
        </p:nvSpPr>
        <p:spPr>
          <a:xfrm>
            <a:off x="857250" y="126088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en-US" sz="225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ОЧНЫЙ </a:t>
            </a: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ТУР  - «УЧИТЕЛЬ – МАСТЕР»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857255" y="2168099"/>
            <a:ext cx="7429499" cy="457659"/>
          </a:xfrm>
          <a:prstGeom prst="rect">
            <a:avLst/>
          </a:prstGeom>
          <a:solidFill>
            <a:srgbClr val="3E6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/>
          <p:cNvSpPr/>
          <p:nvPr/>
        </p:nvSpPr>
        <p:spPr>
          <a:xfrm>
            <a:off x="857254" y="2139705"/>
            <a:ext cx="37147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sz="135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025378"/>
              </a:solidFill>
              <a:latin typeface="PT Sans" panose="020B0503020203020204" pitchFamily="34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220076" y="1059582"/>
            <a:ext cx="1440159" cy="1458162"/>
          </a:xfrm>
          <a:prstGeom prst="ellipse">
            <a:avLst/>
          </a:prstGeom>
          <a:solidFill>
            <a:srgbClr val="6893C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35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" name="Picture 2" descr="C:\Users\mokrushina\Downloads\white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9622"/>
            <a:ext cx="1080120" cy="810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61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40966" y="242563"/>
            <a:ext cx="8784976" cy="476690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конкурсного испытания </a:t>
            </a:r>
            <a:r>
              <a:rPr lang="ru-RU" sz="2000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2723" y="1685589"/>
            <a:ext cx="3888432" cy="200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33813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Регламент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20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минут: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проведение мастер-класса – 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15  </a:t>
            </a:r>
            <a:r>
              <a:rPr lang="ru-RU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минут;</a:t>
            </a:r>
          </a:p>
          <a:p>
            <a:pPr indent="338138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самоанализ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мастер-класса, </a:t>
            </a:r>
            <a:r>
              <a:rPr lang="ru-RU" b="1" dirty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вопросы жюри </a:t>
            </a:r>
            <a:r>
              <a:rPr lang="ru-RU" b="1" dirty="0" smtClean="0">
                <a:solidFill>
                  <a:srgbClr val="17375E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–  5</a:t>
            </a:r>
            <a:r>
              <a:rPr lang="ru-RU" b="1" dirty="0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 минут.</a:t>
            </a:r>
            <a:endParaRPr lang="ru-RU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556" y="1113725"/>
            <a:ext cx="4005064" cy="30037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93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107504" y="141481"/>
            <a:ext cx="90010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Оценка конкурсного испытания </a:t>
            </a:r>
            <a:r>
              <a:rPr lang="ru-RU" sz="2000" b="1" smtClean="0">
                <a:solidFill>
                  <a:srgbClr val="C00000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«Мастер-класс»</a:t>
            </a:r>
            <a:endParaRPr lang="ru-RU" sz="2000" b="1" dirty="0">
              <a:solidFill>
                <a:srgbClr val="C00000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96691829"/>
              </p:ext>
            </p:extLst>
          </p:nvPr>
        </p:nvGraphicFramePr>
        <p:xfrm>
          <a:off x="539552" y="699542"/>
          <a:ext cx="8237087" cy="38602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51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856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Разработка и представление проекта мастер-класса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marR="0" indent="-2667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умения проектировать мастер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класс и представлять проект мастер-класса (знания и умения в области педагогического проектирования 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обоснования педагогической целесообразности использования представляемой технологии,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метода, приема и </a:t>
                      </a:r>
                      <a:r>
                        <a:rPr lang="ru-RU" sz="16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форм организации деятельности участников мастер-класса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47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Проведение мастер-класса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проведении мастер-класса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535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Рефлексивный анализ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66700" indent="-266700" algn="just" defTabSz="914400" rtl="0" eaLnBrk="1" latinLnBrk="0" hangingPunct="1">
                        <a:buFont typeface="Wingdings" pitchFamily="2" charset="2"/>
                        <a:buNone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     проявление предметных, методических, психолого-педагогических, коммуникативных компетенций конкурсанта при рефлексии собственной деятельности по итогам проведенного мастер-класса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416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Количество участников районного тура</a:t>
            </a:r>
            <a:br>
              <a:rPr lang="ru-RU" dirty="0" smtClean="0"/>
            </a:br>
            <a:r>
              <a:rPr lang="ru-RU" dirty="0" smtClean="0"/>
              <a:t>(63 чел.)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Педагогический дебют 32 чел.</a:t>
            </a:r>
          </a:p>
          <a:p>
            <a:r>
              <a:rPr lang="ru-RU" dirty="0" smtClean="0"/>
              <a:t>Физкультура  </a:t>
            </a:r>
            <a:r>
              <a:rPr lang="ru-RU" b="1" dirty="0" smtClean="0"/>
              <a:t>3</a:t>
            </a:r>
            <a:r>
              <a:rPr lang="ru-RU" dirty="0" smtClean="0"/>
              <a:t> (СОШ №114, 127, 173, )</a:t>
            </a:r>
          </a:p>
          <a:p>
            <a:r>
              <a:rPr lang="ru-RU" dirty="0" smtClean="0"/>
              <a:t>Начальные классы </a:t>
            </a:r>
            <a:r>
              <a:rPr lang="ru-RU" b="1" dirty="0" smtClean="0"/>
              <a:t>8</a:t>
            </a:r>
            <a:r>
              <a:rPr lang="ru-RU" dirty="0" smtClean="0"/>
              <a:t> (СОШ №1, 12, 24, 48, 51, 97, Л.№78, 83,)</a:t>
            </a:r>
          </a:p>
          <a:p>
            <a:r>
              <a:rPr lang="ru-RU" dirty="0" smtClean="0"/>
              <a:t>Английский язык </a:t>
            </a:r>
            <a:r>
              <a:rPr lang="ru-RU" b="1" dirty="0" smtClean="0"/>
              <a:t>2</a:t>
            </a:r>
            <a:r>
              <a:rPr lang="ru-RU" dirty="0" smtClean="0"/>
              <a:t> (Г.№6, СОШ №129, )</a:t>
            </a:r>
          </a:p>
          <a:p>
            <a:r>
              <a:rPr lang="ru-RU" dirty="0" smtClean="0"/>
              <a:t>Русский язык </a:t>
            </a:r>
            <a:r>
              <a:rPr lang="ru-RU" b="1" dirty="0" smtClean="0"/>
              <a:t>7</a:t>
            </a:r>
            <a:r>
              <a:rPr lang="ru-RU" dirty="0" smtClean="0"/>
              <a:t> (КШИ, Г.№3, 52, 40, 96, СОШ №17, Л.№5,)</a:t>
            </a:r>
          </a:p>
          <a:p>
            <a:r>
              <a:rPr lang="ru-RU" dirty="0" smtClean="0"/>
              <a:t>Информатика и ИКТ  </a:t>
            </a:r>
            <a:r>
              <a:rPr lang="ru-RU" b="1" dirty="0" smtClean="0"/>
              <a:t>1</a:t>
            </a:r>
            <a:r>
              <a:rPr lang="ru-RU" dirty="0" smtClean="0"/>
              <a:t> (СОШ №69, )</a:t>
            </a:r>
          </a:p>
          <a:p>
            <a:r>
              <a:rPr lang="ru-RU" dirty="0" smtClean="0"/>
              <a:t>Математика</a:t>
            </a:r>
            <a:r>
              <a:rPr lang="ru-RU" b="1" dirty="0" smtClean="0"/>
              <a:t>3 </a:t>
            </a:r>
            <a:r>
              <a:rPr lang="ru-RU" dirty="0" smtClean="0"/>
              <a:t> (СОШ №10, 98,  Г.№96, )</a:t>
            </a:r>
          </a:p>
          <a:p>
            <a:r>
              <a:rPr lang="ru-RU" dirty="0" smtClean="0"/>
              <a:t>Физика</a:t>
            </a:r>
            <a:r>
              <a:rPr lang="ru-RU" b="1" dirty="0" smtClean="0"/>
              <a:t> 2 </a:t>
            </a:r>
            <a:r>
              <a:rPr lang="ru-RU" dirty="0" smtClean="0"/>
              <a:t>(Г. №19, Л. при КФУ)</a:t>
            </a:r>
          </a:p>
          <a:p>
            <a:r>
              <a:rPr lang="ru-RU" dirty="0" smtClean="0"/>
              <a:t>История и обществознание </a:t>
            </a:r>
            <a:r>
              <a:rPr lang="ru-RU" b="1" dirty="0" smtClean="0"/>
              <a:t>1</a:t>
            </a:r>
            <a:r>
              <a:rPr lang="ru-RU" dirty="0" smtClean="0"/>
              <a:t> (СОШ №18)</a:t>
            </a:r>
          </a:p>
          <a:p>
            <a:r>
              <a:rPr lang="ru-RU" dirty="0" smtClean="0"/>
              <a:t>Химия </a:t>
            </a:r>
            <a:r>
              <a:rPr lang="ru-RU" b="1" dirty="0" smtClean="0"/>
              <a:t>3</a:t>
            </a:r>
            <a:r>
              <a:rPr lang="ru-RU" dirty="0" smtClean="0"/>
              <a:t> (СОШ №80, 88, 129,  )</a:t>
            </a:r>
          </a:p>
          <a:p>
            <a:r>
              <a:rPr lang="ru-RU" dirty="0" smtClean="0"/>
              <a:t>Биология </a:t>
            </a:r>
            <a:r>
              <a:rPr lang="ru-RU" b="1" dirty="0" smtClean="0"/>
              <a:t>2</a:t>
            </a:r>
            <a:r>
              <a:rPr lang="ru-RU" dirty="0" smtClean="0"/>
              <a:t> (Г.№16, 139)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493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СРОКИ ПРОВЕДЕНИЯ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771550"/>
            <a:ext cx="8352928" cy="4083914"/>
          </a:xfrm>
        </p:spPr>
        <p:txBody>
          <a:bodyPr>
            <a:normAutofit fontScale="25000" lnSpcReduction="20000"/>
          </a:bodyPr>
          <a:lstStyle/>
          <a:p>
            <a:pPr marL="342900" lvl="1" indent="-342900" algn="ctr">
              <a:buNone/>
            </a:pPr>
            <a:r>
              <a:rPr lang="ru-RU" sz="11200" b="1" dirty="0" smtClean="0"/>
              <a:t>Конкурсное задание заочного тура-</a:t>
            </a:r>
            <a:r>
              <a:rPr lang="ru-RU" sz="11200" dirty="0" smtClean="0"/>
              <a:t>«</a:t>
            </a:r>
            <a:r>
              <a:rPr lang="ru-RU" sz="11200" b="1" dirty="0" smtClean="0"/>
              <a:t>Урок</a:t>
            </a:r>
            <a:r>
              <a:rPr lang="ru-RU" sz="11200" dirty="0" smtClean="0"/>
              <a:t>»</a:t>
            </a:r>
          </a:p>
          <a:p>
            <a:pPr marL="342900" lvl="1" indent="-342900">
              <a:buNone/>
            </a:pPr>
            <a:r>
              <a:rPr lang="ru-RU" sz="9600" dirty="0" smtClean="0"/>
              <a:t>Сдача конкурсных материалов  </a:t>
            </a:r>
            <a:r>
              <a:rPr lang="ru-RU" sz="9600" u="sng" dirty="0" smtClean="0"/>
              <a:t> </a:t>
            </a:r>
            <a:r>
              <a:rPr lang="ru-RU" sz="9600" b="1" u="sng" dirty="0" smtClean="0">
                <a:solidFill>
                  <a:srgbClr val="FF0000"/>
                </a:solidFill>
              </a:rPr>
              <a:t>29.11.2021</a:t>
            </a:r>
          </a:p>
          <a:p>
            <a:pPr marL="342900" lvl="1" indent="-342900" algn="ctr">
              <a:buNone/>
            </a:pPr>
            <a:r>
              <a:rPr lang="ru-RU" sz="11200" dirty="0" smtClean="0"/>
              <a:t>Работа комиссии  </a:t>
            </a:r>
            <a:r>
              <a:rPr lang="ru-RU" sz="11200" b="1" u="sng" dirty="0" smtClean="0">
                <a:solidFill>
                  <a:srgbClr val="FF0000"/>
                </a:solidFill>
              </a:rPr>
              <a:t>30.11.2021 – 3.12.2021</a:t>
            </a:r>
          </a:p>
          <a:p>
            <a:pPr marL="342900" lvl="1" indent="-342900" algn="ctr">
              <a:buNone/>
            </a:pPr>
            <a:endParaRPr lang="ru-RU" sz="11200" b="1" dirty="0" smtClean="0"/>
          </a:p>
          <a:p>
            <a:pPr marL="342900" lvl="1" indent="-342900" algn="ctr">
              <a:buNone/>
            </a:pPr>
            <a:r>
              <a:rPr lang="ru-RU" sz="11200" b="1" dirty="0" smtClean="0"/>
              <a:t>Конкурсное задание заочного тура</a:t>
            </a:r>
            <a:r>
              <a:rPr lang="ru-RU" sz="11200" dirty="0" smtClean="0"/>
              <a:t>-</a:t>
            </a:r>
            <a:r>
              <a:rPr lang="ru-RU" sz="11200" b="1" dirty="0" smtClean="0"/>
              <a:t>«Классный час»</a:t>
            </a:r>
            <a:endParaRPr lang="ru-RU" sz="11200" dirty="0" smtClean="0"/>
          </a:p>
          <a:p>
            <a:pPr marL="342900" lvl="1" indent="-342900">
              <a:buNone/>
            </a:pPr>
            <a:r>
              <a:rPr lang="ru-RU" sz="9600" dirty="0" smtClean="0"/>
              <a:t>Сдача конкурсных материалов  </a:t>
            </a:r>
            <a:r>
              <a:rPr lang="ru-RU" sz="9600" u="sng" dirty="0" smtClean="0"/>
              <a:t> </a:t>
            </a:r>
            <a:r>
              <a:rPr lang="ru-RU" sz="9600" b="1" u="sng" dirty="0" smtClean="0">
                <a:solidFill>
                  <a:srgbClr val="FF0000"/>
                </a:solidFill>
              </a:rPr>
              <a:t> 10.12.2021</a:t>
            </a:r>
          </a:p>
          <a:p>
            <a:pPr marL="342900" lvl="1" indent="-342900" algn="ctr">
              <a:buNone/>
            </a:pPr>
            <a:r>
              <a:rPr lang="ru-RU" sz="11200" dirty="0" smtClean="0"/>
              <a:t>Работа комиссии  </a:t>
            </a:r>
            <a:r>
              <a:rPr lang="ru-RU" sz="11200" b="1" u="sng" dirty="0" smtClean="0">
                <a:solidFill>
                  <a:srgbClr val="FF0000"/>
                </a:solidFill>
              </a:rPr>
              <a:t>13.12.2021 – 14.12.2021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/>
              <a:t> 	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493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СРОКИ ПРОВЕДЕНИЯ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771550"/>
            <a:ext cx="8352928" cy="4083914"/>
          </a:xfrm>
        </p:spPr>
        <p:txBody>
          <a:bodyPr>
            <a:normAutofit fontScale="32500" lnSpcReduction="20000"/>
          </a:bodyPr>
          <a:lstStyle/>
          <a:p>
            <a:pPr marL="342900" lvl="1" indent="-342900" algn="ctr">
              <a:buNone/>
            </a:pPr>
            <a:r>
              <a:rPr lang="ru-RU" sz="11200" b="1" dirty="0" smtClean="0"/>
              <a:t>Конкурсное задание очного тура-</a:t>
            </a:r>
            <a:r>
              <a:rPr lang="ru-RU" sz="11200" dirty="0" smtClean="0"/>
              <a:t>«</a:t>
            </a:r>
            <a:r>
              <a:rPr lang="ru-RU" sz="11200" b="1" dirty="0" smtClean="0"/>
              <a:t>Методический семинар</a:t>
            </a:r>
            <a:r>
              <a:rPr lang="ru-RU" sz="11200" dirty="0" smtClean="0"/>
              <a:t>»</a:t>
            </a:r>
          </a:p>
          <a:p>
            <a:pPr marL="342900" lvl="1" indent="-342900" algn="ctr">
              <a:buNone/>
            </a:pPr>
            <a:r>
              <a:rPr lang="ru-RU" sz="11200" b="1" dirty="0" smtClean="0">
                <a:solidFill>
                  <a:srgbClr val="FF0000"/>
                </a:solidFill>
              </a:rPr>
              <a:t>17.12.2021</a:t>
            </a:r>
          </a:p>
          <a:p>
            <a:pPr marL="342900" lvl="1" indent="-342900" algn="ctr">
              <a:buNone/>
            </a:pPr>
            <a:r>
              <a:rPr lang="ru-RU" sz="11200" b="1" dirty="0" smtClean="0"/>
              <a:t>Конкурсное задание очного тура</a:t>
            </a:r>
            <a:r>
              <a:rPr lang="ru-RU" sz="11200" dirty="0" smtClean="0"/>
              <a:t>-</a:t>
            </a:r>
          </a:p>
          <a:p>
            <a:pPr marL="342900" lvl="1" indent="-342900" algn="ctr">
              <a:buNone/>
            </a:pPr>
            <a:r>
              <a:rPr lang="ru-RU" sz="11200" b="1" dirty="0" smtClean="0"/>
              <a:t>«Мастер-класс»</a:t>
            </a:r>
          </a:p>
          <a:p>
            <a:pPr marL="342900" lvl="1" indent="-342900" algn="ctr">
              <a:buNone/>
            </a:pPr>
            <a:r>
              <a:rPr lang="ru-RU" sz="11200" b="1" dirty="0" smtClean="0">
                <a:solidFill>
                  <a:srgbClr val="FF0000"/>
                </a:solidFill>
              </a:rPr>
              <a:t>20.12.2021</a:t>
            </a:r>
            <a:endParaRPr lang="ru-RU" sz="11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4554"/>
            <a:ext cx="7467600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Для участия в районном  этапе Конкурса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информационная карта участника Конкурса;</a:t>
            </a:r>
          </a:p>
          <a:p>
            <a:pPr lvl="0"/>
            <a:r>
              <a:rPr lang="ru-RU" dirty="0" smtClean="0"/>
              <a:t>фотографии в электронном виде (портрет и жанровая) в формате *</a:t>
            </a:r>
            <a:r>
              <a:rPr lang="en-US" dirty="0" smtClean="0"/>
              <a:t>jpg</a:t>
            </a:r>
            <a:r>
              <a:rPr lang="ru-RU" dirty="0" smtClean="0"/>
              <a:t> с разрешением 300 точек на дюйм без уменьшения исходного размера.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разместить в личном </a:t>
            </a:r>
            <a:r>
              <a:rPr lang="ru-RU" b="1" dirty="0" err="1" smtClean="0">
                <a:solidFill>
                  <a:schemeClr val="tx1"/>
                </a:solidFill>
              </a:rPr>
              <a:t>блоге</a:t>
            </a:r>
            <a:r>
              <a:rPr lang="ru-RU" b="1" dirty="0" smtClean="0">
                <a:solidFill>
                  <a:schemeClr val="tx1"/>
                </a:solidFill>
              </a:rPr>
              <a:t> (сайте) следующие материалы: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sz="3200" dirty="0" smtClean="0"/>
              <a:t>описание опыта работы, в котором даётся практическое обоснование предлагаемых педагогических решений, аргументируются методико-организационные условия, обеспечивающие успех работы учителя, раскрываются показатели эффективности его педагогической деятельности</a:t>
            </a:r>
          </a:p>
          <a:p>
            <a:pPr algn="just"/>
            <a:r>
              <a:rPr lang="ru-RU" sz="3200" dirty="0" smtClean="0"/>
              <a:t>фотографии цветная (портрет) и жанровая цветная с урока или внеклассного мероприятия;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27534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   Спасибо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за внимание!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15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26500"/>
            <a:ext cx="910850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КОНКУРСА  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Педагогические работники со стажем: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менее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«Учитель-предметник»,</a:t>
            </a:r>
          </a:p>
          <a:p>
            <a:pPr marL="457200" indent="-45720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«Учитель татарского языка»</a:t>
            </a:r>
          </a:p>
          <a:p>
            <a:pPr marL="457200" indent="-457200" algn="just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 более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 –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«Педагогический дебют»</a:t>
            </a:r>
          </a:p>
          <a:p>
            <a:pPr algn="just"/>
            <a:r>
              <a:rPr lang="ru-RU" sz="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и содержание конкурсных работ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отвечать 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748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95488"/>
            <a:ext cx="8424936" cy="44309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ТРЕБОВАНИЯ К УЧАСТНИКУ КОНКУРСА</a:t>
            </a:r>
          </a:p>
          <a:p>
            <a:endParaRPr lang="ru-RU" alt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замещение по основному месту работы должности «Учитель».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преподавание учебных предметов, входящих в предметные области, определенные ФГОС начального общего, основного общего и среднего общего образования.</a:t>
            </a:r>
          </a:p>
          <a:p>
            <a:pPr indent="449263" algn="l">
              <a:buFont typeface="Wingdings" panose="05000000000000000000" pitchFamily="2" charset="2"/>
              <a:buChar char="v"/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понимание современных концепций образования.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22960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Количество участников районного тура</a:t>
            </a:r>
            <a:br>
              <a:rPr lang="ru-RU" dirty="0" smtClean="0"/>
            </a:br>
            <a:r>
              <a:rPr lang="ru-RU" smtClean="0"/>
              <a:t>( 73чел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200150"/>
            <a:ext cx="8964488" cy="365531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200" b="1" dirty="0" smtClean="0"/>
              <a:t>Педагогический дебют (</a:t>
            </a:r>
            <a:r>
              <a:rPr lang="en-US" sz="3200" b="1" dirty="0" smtClean="0"/>
              <a:t>2</a:t>
            </a:r>
            <a:r>
              <a:rPr lang="ru-RU" sz="3200" b="1" dirty="0" smtClean="0"/>
              <a:t>7 чел)</a:t>
            </a:r>
          </a:p>
          <a:p>
            <a:r>
              <a:rPr lang="ru-RU" dirty="0" smtClean="0"/>
              <a:t>Физкультура  </a:t>
            </a:r>
            <a:r>
              <a:rPr lang="ru-RU" b="1" dirty="0" smtClean="0"/>
              <a:t>3</a:t>
            </a:r>
            <a:r>
              <a:rPr lang="ru-RU" dirty="0" smtClean="0"/>
              <a:t> (СОШ №1, 114, Г. №16)</a:t>
            </a:r>
          </a:p>
          <a:p>
            <a:r>
              <a:rPr lang="ru-RU" dirty="0" smtClean="0"/>
              <a:t>Начальные классы </a:t>
            </a:r>
            <a:r>
              <a:rPr lang="ru-RU" b="1" dirty="0" smtClean="0"/>
              <a:t>4</a:t>
            </a:r>
            <a:r>
              <a:rPr lang="ru-RU" dirty="0" smtClean="0"/>
              <a:t> (СОШ №10, 42, 51, Г. №1)</a:t>
            </a:r>
          </a:p>
          <a:p>
            <a:r>
              <a:rPr lang="ru-RU" dirty="0" smtClean="0"/>
              <a:t>Английский язык </a:t>
            </a:r>
            <a:r>
              <a:rPr lang="ru-RU" b="1" dirty="0"/>
              <a:t>5</a:t>
            </a:r>
            <a:r>
              <a:rPr lang="ru-RU" dirty="0" smtClean="0"/>
              <a:t> (Г№27, СОШ №13, 24, 48, Л.им.Лобачевского)</a:t>
            </a:r>
          </a:p>
          <a:p>
            <a:r>
              <a:rPr lang="ru-RU" dirty="0" smtClean="0"/>
              <a:t>Русский язык </a:t>
            </a:r>
            <a:r>
              <a:rPr lang="ru-RU" b="1" dirty="0"/>
              <a:t>3</a:t>
            </a:r>
            <a:r>
              <a:rPr lang="ru-RU" dirty="0" smtClean="0"/>
              <a:t> (СОШ №12, 88, 97)</a:t>
            </a:r>
          </a:p>
          <a:p>
            <a:r>
              <a:rPr lang="ru-RU" dirty="0" smtClean="0"/>
              <a:t>Информатика и ИКТ  </a:t>
            </a:r>
            <a:r>
              <a:rPr lang="ru-RU" b="1" dirty="0" smtClean="0"/>
              <a:t>2 </a:t>
            </a:r>
            <a:r>
              <a:rPr lang="ru-RU" dirty="0" smtClean="0"/>
              <a:t> (Г№19, 96 )</a:t>
            </a:r>
          </a:p>
          <a:p>
            <a:r>
              <a:rPr lang="ru-RU" dirty="0" smtClean="0"/>
              <a:t>Математика </a:t>
            </a:r>
            <a:r>
              <a:rPr lang="ru-RU" b="1" dirty="0" smtClean="0"/>
              <a:t>1</a:t>
            </a:r>
            <a:r>
              <a:rPr lang="ru-RU" dirty="0" smtClean="0"/>
              <a:t> (Г №139 )</a:t>
            </a:r>
          </a:p>
          <a:p>
            <a:r>
              <a:rPr lang="ru-RU" dirty="0" smtClean="0"/>
              <a:t>Китайский язык </a:t>
            </a:r>
            <a:r>
              <a:rPr lang="ru-RU" b="1" dirty="0" smtClean="0"/>
              <a:t>1</a:t>
            </a:r>
            <a:r>
              <a:rPr lang="ru-RU" dirty="0" smtClean="0"/>
              <a:t> (Л №35)</a:t>
            </a:r>
          </a:p>
          <a:p>
            <a:r>
              <a:rPr lang="ru-RU" dirty="0" smtClean="0"/>
              <a:t>История и обществознание </a:t>
            </a:r>
            <a:r>
              <a:rPr lang="ru-RU" b="1" dirty="0"/>
              <a:t>4</a:t>
            </a:r>
            <a:r>
              <a:rPr lang="ru-RU" dirty="0" smtClean="0"/>
              <a:t> (СОШ №73, Г№3, 19, Л№131)</a:t>
            </a:r>
          </a:p>
          <a:p>
            <a:r>
              <a:rPr lang="ru-RU" dirty="0" smtClean="0"/>
              <a:t>Химия </a:t>
            </a:r>
            <a:r>
              <a:rPr lang="ru-RU" b="1" dirty="0"/>
              <a:t>1</a:t>
            </a:r>
            <a:r>
              <a:rPr lang="ru-RU" dirty="0" smtClean="0"/>
              <a:t> (СОШ №80)</a:t>
            </a:r>
          </a:p>
          <a:p>
            <a:r>
              <a:rPr lang="ru-RU" dirty="0" smtClean="0"/>
              <a:t>Биология </a:t>
            </a:r>
            <a:r>
              <a:rPr lang="ru-RU" b="1" dirty="0" smtClean="0"/>
              <a:t>2</a:t>
            </a:r>
            <a:r>
              <a:rPr lang="ru-RU" dirty="0" smtClean="0"/>
              <a:t> (Г№6, СОШ №51)</a:t>
            </a:r>
          </a:p>
          <a:p>
            <a:r>
              <a:rPr lang="ru-RU" dirty="0" smtClean="0"/>
              <a:t>Технология</a:t>
            </a:r>
            <a:r>
              <a:rPr lang="ru-RU" b="1" dirty="0" smtClean="0"/>
              <a:t> 1 </a:t>
            </a:r>
            <a:r>
              <a:rPr lang="ru-RU" dirty="0" smtClean="0"/>
              <a:t>(СОШ №127)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Учитель-предметник (15 чел)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200150"/>
            <a:ext cx="8640960" cy="3655314"/>
          </a:xfrm>
        </p:spPr>
        <p:txBody>
          <a:bodyPr>
            <a:normAutofit/>
          </a:bodyPr>
          <a:lstStyle/>
          <a:p>
            <a:r>
              <a:rPr lang="ru-RU" dirty="0" smtClean="0"/>
              <a:t>Русский язык и литература- 4 (Г.№3,52, 139,СОШ №24)</a:t>
            </a:r>
          </a:p>
          <a:p>
            <a:r>
              <a:rPr lang="ru-RU" dirty="0" smtClean="0"/>
              <a:t>История и обществознание – 1 (СОШ №12)</a:t>
            </a:r>
          </a:p>
          <a:p>
            <a:r>
              <a:rPr lang="ru-RU" dirty="0" smtClean="0"/>
              <a:t>Начальные классы </a:t>
            </a:r>
            <a:r>
              <a:rPr lang="tt-RU" dirty="0" smtClean="0"/>
              <a:t>5 ( Г.№1,СОШ №10,48,100</a:t>
            </a:r>
            <a:r>
              <a:rPr lang="ru-RU" dirty="0" smtClean="0"/>
              <a:t>)</a:t>
            </a:r>
          </a:p>
          <a:p>
            <a:r>
              <a:rPr lang="ru-RU" dirty="0" smtClean="0"/>
              <a:t>Математика 1 ( Г.№16)</a:t>
            </a:r>
          </a:p>
          <a:p>
            <a:r>
              <a:rPr lang="ru-RU" dirty="0" smtClean="0"/>
              <a:t>Биология 2 (Г.№</a:t>
            </a:r>
            <a:r>
              <a:rPr lang="ru-RU" dirty="0"/>
              <a:t>6</a:t>
            </a:r>
            <a:r>
              <a:rPr lang="ru-RU" dirty="0" smtClean="0"/>
              <a:t>,СОШ №97)</a:t>
            </a:r>
          </a:p>
          <a:p>
            <a:r>
              <a:rPr lang="ru-RU" dirty="0"/>
              <a:t>Физкультура 2</a:t>
            </a:r>
            <a:r>
              <a:rPr lang="ru-RU" dirty="0" smtClean="0"/>
              <a:t> (Г.№21, СОШ №68)</a:t>
            </a:r>
          </a:p>
          <a:p>
            <a:r>
              <a:rPr lang="ru-RU" b="1" smtClean="0"/>
              <a:t>Тататарский</a:t>
            </a:r>
            <a:r>
              <a:rPr lang="ru-RU" b="1" dirty="0" smtClean="0"/>
              <a:t>  язык (8 чел.)</a:t>
            </a:r>
            <a:endParaRPr lang="ru-RU" dirty="0" smtClean="0"/>
          </a:p>
          <a:p>
            <a:r>
              <a:rPr lang="ru-RU" dirty="0" smtClean="0"/>
              <a:t>(Г.№1, 3, 52; Л.№116; СОШ №88, 100, 114, 127)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9502"/>
            <a:ext cx="85689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Классный руководитель (15 чел)</a:t>
            </a:r>
            <a:endParaRPr lang="ru-RU" sz="20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№1, 10, 12, 13, 24, 48, 88, 100, 127, 129, 173; Г.№ 6, 21, 139, Л№5)</a:t>
            </a:r>
          </a:p>
          <a:p>
            <a:pPr algn="ctr"/>
            <a:endParaRPr lang="ru-RU" sz="2000" dirty="0" smtClean="0"/>
          </a:p>
          <a:p>
            <a:r>
              <a:rPr lang="ru-RU" sz="2400" b="1" dirty="0" smtClean="0"/>
              <a:t>«ОБЖ» (3 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(Л35, СОШ №73, 114)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/>
          </a:p>
          <a:p>
            <a:r>
              <a:rPr lang="ru-RU" sz="2400" b="1" dirty="0" smtClean="0"/>
              <a:t>«ПДО» (3 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№1, 129, Г№ 139)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/>
          </a:p>
          <a:p>
            <a:r>
              <a:rPr lang="ru-RU" sz="2400" b="1" dirty="0" smtClean="0"/>
              <a:t>Педагог-психолог (2 чел)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000" dirty="0" smtClean="0"/>
              <a:t>(СОШ №48, 173)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73042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4788024" y="3723878"/>
            <a:ext cx="3601694" cy="1080120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«Цифровой образовательный ресурс»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Shape 7"/>
          <p:cNvSpPr/>
          <p:nvPr/>
        </p:nvSpPr>
        <p:spPr>
          <a:xfrm>
            <a:off x="1763688" y="2211710"/>
            <a:ext cx="5040560" cy="1008112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«Урок»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урока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самоанализ урока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dirty="0" smtClean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 smtClean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u="sng" cap="none" dirty="0">
              <a:solidFill>
                <a:schemeClr val="bg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38" name="Shape 7"/>
          <p:cNvSpPr/>
          <p:nvPr/>
        </p:nvSpPr>
        <p:spPr>
          <a:xfrm>
            <a:off x="323528" y="3723878"/>
            <a:ext cx="3960440" cy="1031020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«Классный ЧАС»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КЛАССНОГО ЧАСА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КЛАССНЫЙ ЧАС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самоанализ КЛАССНОГО ЧАСА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50" b="1" u="sng" dirty="0">
              <a:latin typeface="PT Sans" panose="020B0503020203020204" pitchFamily="34" charset="-52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u="sng" dirty="0" smtClean="0">
                <a:latin typeface="PT Sans" panose="020B0503020203020204" pitchFamily="34" charset="-52"/>
                <a:cs typeface="Arial" pitchFamily="34" charset="0"/>
              </a:rPr>
              <a:t>»</a:t>
            </a:r>
            <a:endParaRPr lang="ru-RU" sz="1050" b="1" u="sng" dirty="0">
              <a:latin typeface="PT Sans" panose="020B0503020203020204" pitchFamily="34" charset="-52"/>
              <a:cs typeface="Arial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419872" y="1698583"/>
            <a:ext cx="14401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707904" y="3291830"/>
            <a:ext cx="10801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28FCE"/>
                </a:solidFill>
                <a:latin typeface="PT Sans" panose="020B0503020203020204" pitchFamily="34" charset="-52"/>
              </a:rPr>
              <a:t>II</a:t>
            </a:r>
            <a:r>
              <a:rPr lang="ru-RU" b="1" dirty="0">
                <a:solidFill>
                  <a:srgbClr val="028FCE"/>
                </a:solidFill>
                <a:latin typeface="PT Sans" panose="020B0503020203020204" pitchFamily="34" charset="-52"/>
              </a:rPr>
              <a:t> </a:t>
            </a:r>
            <a:r>
              <a:rPr lang="ru-RU" b="1" dirty="0" smtClean="0">
                <a:solidFill>
                  <a:srgbClr val="028FCE"/>
                </a:solidFill>
                <a:latin typeface="PT Sans" panose="020B0503020203020204" pitchFamily="34" charset="-52"/>
              </a:rPr>
              <a:t>этап</a:t>
            </a:r>
            <a:endParaRPr lang="ru-RU" b="1" dirty="0">
              <a:solidFill>
                <a:srgbClr val="028FCE"/>
              </a:solidFill>
              <a:latin typeface="PT Sans" panose="020B0503020203020204" pitchFamily="34" charset="-52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>
                <a:solidFill>
                  <a:schemeClr val="tx1"/>
                </a:solidFill>
              </a:rPr>
              <a:t>ЗАОЧНЫЙ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ТУР</a:t>
            </a:r>
            <a:endParaRPr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69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азвание 1"/>
          <p:cNvSpPr txBox="1">
            <a:spLocks/>
          </p:cNvSpPr>
          <p:nvPr/>
        </p:nvSpPr>
        <p:spPr>
          <a:xfrm>
            <a:off x="3599892" y="33468"/>
            <a:ext cx="3834426" cy="519522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Организация  проведения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федерального этапа Конкурса</a:t>
            </a:r>
          </a:p>
        </p:txBody>
      </p:sp>
      <p:sp>
        <p:nvSpPr>
          <p:cNvPr id="28" name="Название 1"/>
          <p:cNvSpPr txBox="1">
            <a:spLocks/>
          </p:cNvSpPr>
          <p:nvPr/>
        </p:nvSpPr>
        <p:spPr>
          <a:xfrm>
            <a:off x="1655680" y="70741"/>
            <a:ext cx="2833889" cy="41016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 lnSpcReduction="10000"/>
          </a:bodyPr>
          <a:lstStyle/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РЕАЛИЗАЦИИ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ГОСУДАРСТВЕННОЙ ОБРАЗОВАТЕЛЬНОЙ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ПОЛИТИКИ  И ИНФОРМАЦИОННЫХ </a:t>
            </a:r>
          </a:p>
          <a:p>
            <a:pPr>
              <a:defRPr/>
            </a:pPr>
            <a:r>
              <a:rPr lang="ru-RU" sz="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ТЕХНОЛОГИЙ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57250" y="-12343"/>
            <a:ext cx="7441164" cy="642715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30" name="Название 1"/>
          <p:cNvSpPr txBox="1">
            <a:spLocks/>
          </p:cNvSpPr>
          <p:nvPr/>
        </p:nvSpPr>
        <p:spPr>
          <a:xfrm>
            <a:off x="857250" y="141481"/>
            <a:ext cx="7429500" cy="33942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/>
          <a:p>
            <a:pPr algn="ctr">
              <a:defRPr/>
            </a:pPr>
            <a:r>
              <a:rPr lang="ru-RU" sz="1500" b="1" dirty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СТРУКТУРА  ПРОВЕДЕНИЯ  </a:t>
            </a:r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Verdana" pitchFamily="34" charset="0"/>
                <a:cs typeface="Verdana" pitchFamily="34" charset="0"/>
              </a:rPr>
              <a:t>районного ЭТАПА</a:t>
            </a:r>
            <a:endParaRPr lang="ru-RU" sz="1500" b="1" dirty="0">
              <a:solidFill>
                <a:schemeClr val="bg1"/>
              </a:solidFill>
              <a:latin typeface="PT Sans" panose="020B0503020203020204" pitchFamily="34" charset="-52"/>
              <a:ea typeface="Verdana" pitchFamily="34" charset="0"/>
              <a:cs typeface="Verdana" pitchFamily="34" charset="0"/>
            </a:endParaRPr>
          </a:p>
        </p:txBody>
      </p:sp>
      <p:sp>
        <p:nvSpPr>
          <p:cNvPr id="49" name="Shape 8"/>
          <p:cNvSpPr/>
          <p:nvPr/>
        </p:nvSpPr>
        <p:spPr>
          <a:xfrm>
            <a:off x="1763688" y="771550"/>
            <a:ext cx="4464496" cy="936104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ru-RU" sz="1600" b="1" cap="none" dirty="0" smtClean="0">
                <a:solidFill>
                  <a:schemeClr val="tx1"/>
                </a:solidFill>
              </a:rPr>
              <a:t>ОЧНЫЙ</a:t>
            </a:r>
            <a:r>
              <a:rPr lang="ru-RU" sz="1600" b="1" dirty="0" smtClean="0">
                <a:solidFill>
                  <a:schemeClr val="tx1"/>
                </a:solidFill>
              </a:rPr>
              <a:t> ТУР</a:t>
            </a: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13" name="Shape 7"/>
          <p:cNvSpPr/>
          <p:nvPr/>
        </p:nvSpPr>
        <p:spPr>
          <a:xfrm>
            <a:off x="1835696" y="2355726"/>
            <a:ext cx="4392488" cy="1440160"/>
          </a:xfrm>
          <a:prstGeom prst="roundRect">
            <a:avLst>
              <a:gd name="adj" fmla="val 0"/>
            </a:avLst>
          </a:prstGeom>
          <a:ln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PT Sans" panose="020B0503020203020204" pitchFamily="34" charset="-52"/>
                <a:cs typeface="Arial" pitchFamily="34" charset="0"/>
              </a:rPr>
              <a:t>«МЕТОДИЧЕСКАЯ МАСТЕРСКАЯ»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PT Sans" panose="020B0503020203020204" pitchFamily="34" charset="-52"/>
                <a:cs typeface="Arial" pitchFamily="34" charset="0"/>
              </a:rPr>
              <a:t>«мастер- класс»</a:t>
            </a:r>
            <a:endParaRPr lang="ru-RU" sz="1400" b="1" dirty="0">
              <a:solidFill>
                <a:schemeClr val="tx1"/>
              </a:solidFill>
              <a:latin typeface="PT Sans" panose="020B0503020203020204" pitchFamily="34" charset="-52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695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1559</TotalTime>
  <Words>1559</Words>
  <Application>Microsoft Office PowerPoint</Application>
  <PresentationFormat>Экран (16:9)</PresentationFormat>
  <Paragraphs>288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Эркер</vt:lpstr>
      <vt:lpstr>Слайд 1</vt:lpstr>
      <vt:lpstr> «Учитель года -2022»  </vt:lpstr>
      <vt:lpstr>Слайд 3</vt:lpstr>
      <vt:lpstr>Слайд 4</vt:lpstr>
      <vt:lpstr>Количество участников районного тура ( 73чел.)</vt:lpstr>
      <vt:lpstr>Учитель-предметник (15 чел)</vt:lpstr>
      <vt:lpstr>Слайд 7</vt:lpstr>
      <vt:lpstr>Слайд 8</vt:lpstr>
      <vt:lpstr>Слайд 9</vt:lpstr>
      <vt:lpstr>Слайд 10</vt:lpstr>
      <vt:lpstr>Слайд 11</vt:lpstr>
      <vt:lpstr>Слайд 12</vt:lpstr>
      <vt:lpstr>Конкурсное задание заочного тура-«Урок» (видеоурок и самоанализ урока)  (Тема урока в соответствии с календарно-тематическим планированием ОО) </vt:lpstr>
      <vt:lpstr>Слайд 14</vt:lpstr>
      <vt:lpstr>Слайд 15</vt:lpstr>
      <vt:lpstr> Конкурсное задание заочного тура- «КЛАССНЫЙ ЧАС»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Количество участников районного тура (63 чел.)</vt:lpstr>
      <vt:lpstr>СРОКИ ПРОВЕДЕНИЯ</vt:lpstr>
      <vt:lpstr>СРОКИ ПРОВЕДЕНИЯ</vt:lpstr>
      <vt:lpstr>  Для участия в районном  этапе Конкурса </vt:lpstr>
      <vt:lpstr>разместить в личном блоге (сайте) следующие материалы: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 Windows</cp:lastModifiedBy>
  <cp:revision>232</cp:revision>
  <dcterms:created xsi:type="dcterms:W3CDTF">2018-05-24T13:38:21Z</dcterms:created>
  <dcterms:modified xsi:type="dcterms:W3CDTF">2021-11-22T13:40:39Z</dcterms:modified>
</cp:coreProperties>
</file>